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0" r:id="rId1"/>
  </p:sldMasterIdLst>
  <p:notesMasterIdLst>
    <p:notesMasterId r:id="rId16"/>
  </p:notesMasterIdLst>
  <p:sldIdLst>
    <p:sldId id="256" r:id="rId2"/>
    <p:sldId id="257" r:id="rId3"/>
    <p:sldId id="258" r:id="rId4"/>
    <p:sldId id="259" r:id="rId5"/>
    <p:sldId id="260" r:id="rId6"/>
    <p:sldId id="261" r:id="rId7"/>
    <p:sldId id="271" r:id="rId8"/>
    <p:sldId id="270" r:id="rId9"/>
    <p:sldId id="262" r:id="rId10"/>
    <p:sldId id="263" r:id="rId11"/>
    <p:sldId id="265" r:id="rId12"/>
    <p:sldId id="266" r:id="rId13"/>
    <p:sldId id="267" r:id="rId14"/>
    <p:sldId id="268" r:id="rId15"/>
  </p:sldIdLst>
  <p:sldSz cx="12192000" cy="6858000"/>
  <p:notesSz cx="6858000" cy="12192000"/>
  <p:embeddedFontLst>
    <p:embeddedFont>
      <p:font typeface="Aharoni" panose="02010803020104030203" pitchFamily="2" charset="-79"/>
      <p:bold r:id="rId17"/>
    </p:embeddedFont>
    <p:embeddedFont>
      <p:font typeface="Century Gothic" panose="020B050202020202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Roboto Slab" pitchFamily="2" charset="0"/>
      <p:regular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13"/>
  </p:normalViewPr>
  <p:slideViewPr>
    <p:cSldViewPr snapToGrid="0" snapToObjects="1">
      <p:cViewPr varScale="1">
        <p:scale>
          <a:sx n="91" d="100"/>
          <a:sy n="91" d="100"/>
        </p:scale>
        <p:origin x="333"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275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589546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859873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928364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963108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747668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8817017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884355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18208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337895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210640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419070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857359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144126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9/4/2025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885354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9/4/2025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947713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9/4/2025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254350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920982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9/4/2025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812386997"/>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11.sv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11.sv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0.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11.sv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4476" y="4505309"/>
            <a:ext cx="952262" cy="38090"/>
          </a:xfrm>
          <a:prstGeom prst="rect">
            <a:avLst/>
          </a:prstGeom>
        </p:spPr>
      </p:pic>
      <p:sp>
        <p:nvSpPr>
          <p:cNvPr id="3" name="Object 2"/>
          <p:cNvSpPr/>
          <p:nvPr/>
        </p:nvSpPr>
        <p:spPr>
          <a:xfrm>
            <a:off x="6094476" y="1408752"/>
            <a:ext cx="4395685" cy="2920766"/>
          </a:xfrm>
          <a:prstGeom prst="rect">
            <a:avLst/>
          </a:prstGeom>
          <a:noFill/>
        </p:spPr>
        <p:txBody>
          <a:bodyPr wrap="square" lIns="0" tIns="0" rIns="0" bIns="0" rtlCol="0" anchor="ctr"/>
          <a:lstStyle/>
          <a:p>
            <a:pPr algn="l">
              <a:lnSpc>
                <a:spcPts val="5751"/>
              </a:lnSpc>
              <a:buNone/>
            </a:pPr>
            <a:r>
              <a:rPr lang="en-US" sz="5063" kern="0" spc="203" dirty="0">
                <a:solidFill>
                  <a:srgbClr val="000000">
                    <a:alpha val="80000"/>
                  </a:srgbClr>
                </a:solidFill>
                <a:latin typeface="Roboto Slab" pitchFamily="34" charset="0"/>
                <a:ea typeface="Roboto Slab" pitchFamily="34" charset="-122"/>
                <a:cs typeface="Roboto Slab" pitchFamily="34" charset="-120"/>
              </a:rPr>
              <a:t>AI-Powered Potato Crop Growth Prediction</a:t>
            </a:r>
            <a:endParaRPr lang="en-US" dirty="0"/>
          </a:p>
        </p:txBody>
      </p:sp>
      <p:sp>
        <p:nvSpPr>
          <p:cNvPr id="4" name="Object 3"/>
          <p:cNvSpPr/>
          <p:nvPr/>
        </p:nvSpPr>
        <p:spPr>
          <a:xfrm>
            <a:off x="6094476" y="4744570"/>
            <a:ext cx="5572636" cy="620607"/>
          </a:xfrm>
          <a:prstGeom prst="rect">
            <a:avLst/>
          </a:prstGeom>
          <a:noFill/>
        </p:spPr>
        <p:txBody>
          <a:bodyPr wrap="square" lIns="0" tIns="0" rIns="0" bIns="0" rtlCol="0" anchor="ctr"/>
          <a:lstStyle/>
          <a:p>
            <a:pPr algn="l">
              <a:lnSpc>
                <a:spcPts val="2444"/>
              </a:lnSpc>
              <a:spcBef>
                <a:spcPts val="3204"/>
              </a:spcBef>
              <a:buNone/>
            </a:pPr>
            <a:r>
              <a:rPr lang="en-US" sz="1721" kern="0" spc="35" dirty="0">
                <a:solidFill>
                  <a:srgbClr val="000000">
                    <a:alpha val="80000"/>
                  </a:srgbClr>
                </a:solidFill>
                <a:latin typeface="Roboto Slab" pitchFamily="34" charset="0"/>
                <a:ea typeface="Roboto Slab" pitchFamily="34" charset="-122"/>
                <a:cs typeface="Roboto Slab" pitchFamily="34" charset="-120"/>
              </a:rPr>
              <a:t>Optimizing potato yields with advanced AI and machine learning technologies</a:t>
            </a:r>
            <a:endParaRPr lang="en-US" dirty="0"/>
          </a:p>
        </p:txBody>
      </p:sp>
      <p:sp>
        <p:nvSpPr>
          <p:cNvPr id="5" name="Object 4"/>
          <p:cNvSpPr/>
          <p:nvPr/>
        </p:nvSpPr>
        <p:spPr>
          <a:xfrm>
            <a:off x="0" y="0"/>
            <a:ext cx="5713571" cy="6856286"/>
          </a:xfrm>
          <a:prstGeom prst="rect">
            <a:avLst/>
          </a:prstGeom>
          <a:solidFill>
            <a:srgbClr val="000000">
              <a:alpha val="0"/>
            </a:srgbClr>
          </a:solidFill>
        </p:spPr>
        <p:txBody>
          <a:bodyPr/>
          <a:lstStyle/>
          <a:p>
            <a:endParaRPr lang="en-IN"/>
          </a:p>
        </p:txBody>
      </p:sp>
      <p:pic>
        <p:nvPicPr>
          <p:cNvPr id="6" name="Object 5" descr="potato field aerial view"/>
          <p:cNvPicPr>
            <a:picLocks noChangeAspect="1"/>
          </p:cNvPicPr>
          <p:nvPr/>
        </p:nvPicPr>
        <p:blipFill>
          <a:blip r:embed="rId5"/>
          <a:srcRect l="19359" r="19359"/>
          <a:stretch/>
        </p:blipFill>
        <p:spPr>
          <a:xfrm>
            <a:off x="0" y="0"/>
            <a:ext cx="5713571" cy="6856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2" y="912160"/>
            <a:ext cx="380905" cy="38090"/>
          </a:xfrm>
          <a:prstGeom prst="rect">
            <a:avLst/>
          </a:prstGeom>
        </p:spPr>
      </p:pic>
      <p:sp>
        <p:nvSpPr>
          <p:cNvPr id="3" name="Object 2"/>
          <p:cNvSpPr/>
          <p:nvPr/>
        </p:nvSpPr>
        <p:spPr>
          <a:xfrm>
            <a:off x="476131" y="399652"/>
            <a:ext cx="12188952" cy="365059"/>
          </a:xfrm>
          <a:prstGeom prst="rect">
            <a:avLst/>
          </a:prstGeom>
          <a:noFill/>
        </p:spPr>
        <p:txBody>
          <a:bodyPr wrap="square" lIns="0" tIns="0" rIns="0" bIns="0" rtlCol="0" anchor="t"/>
          <a:lstStyle/>
          <a:p>
            <a:pPr algn="l">
              <a:lnSpc>
                <a:spcPts val="2876"/>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How It Works</a:t>
            </a:r>
            <a:endParaRPr lang="en-US" dirty="0"/>
          </a:p>
        </p:txBody>
      </p:sp>
      <p:sp>
        <p:nvSpPr>
          <p:cNvPr id="4" name="Object 3"/>
          <p:cNvSpPr/>
          <p:nvPr/>
        </p:nvSpPr>
        <p:spPr>
          <a:xfrm>
            <a:off x="952262" y="1764809"/>
            <a:ext cx="5446938" cy="4298346"/>
          </a:xfrm>
          <a:prstGeom prst="rect">
            <a:avLst/>
          </a:prstGeom>
          <a:noFill/>
        </p:spPr>
        <p:txBody>
          <a:bodyPr wrap="square" lIns="0" tIns="0" rIns="0" bIns="0" rtlCol="0" anchor="t"/>
          <a:lstStyle/>
          <a:p>
            <a:pPr marL="242900" indent="-242900" algn="l">
              <a:lnSpc>
                <a:spcPts val="2549"/>
              </a:lnSpc>
              <a:buSzPct val="100000"/>
              <a:buChar char="•"/>
            </a:pPr>
            <a:r>
              <a:rPr lang="en-US" sz="1890" b="1" kern="0" spc="189" dirty="0">
                <a:solidFill>
                  <a:srgbClr val="FFFFFF">
                    <a:alpha val="80000"/>
                  </a:srgbClr>
                </a:solidFill>
                <a:latin typeface="Roboto" pitchFamily="34" charset="0"/>
                <a:ea typeface="Roboto" pitchFamily="34" charset="-122"/>
                <a:cs typeface="Roboto" pitchFamily="34" charset="-120"/>
              </a:rPr>
              <a:t>FARMER UPLOADS CROP/SOIL DATA</a:t>
            </a:r>
          </a:p>
          <a:p>
            <a:pPr lvl="1" algn="l">
              <a:lnSpc>
                <a:spcPts val="2082"/>
              </a:lnSpc>
              <a:spcBef>
                <a:spcPts val="304"/>
              </a:spcBef>
              <a:buNone/>
            </a:pPr>
            <a:r>
              <a:rPr lang="en-US" sz="1466" kern="0" spc="29" dirty="0">
                <a:solidFill>
                  <a:srgbClr val="FFFFFF">
                    <a:alpha val="80000"/>
                  </a:srgbClr>
                </a:solidFill>
                <a:latin typeface="Roboto Slab" pitchFamily="34" charset="0"/>
                <a:ea typeface="Roboto Slab" pitchFamily="34" charset="-122"/>
                <a:cs typeface="Roboto Slab" pitchFamily="34" charset="-120"/>
              </a:rPr>
              <a:t>The farmer provides the system with relevant data about their potato crop, including field coordinates, planting dates, and any available soil or weather information. This data is used as the input for the AI-powered analysis.</a:t>
            </a:r>
          </a:p>
          <a:p>
            <a:pPr marL="242900" indent="-242900" algn="l">
              <a:lnSpc>
                <a:spcPts val="2549"/>
              </a:lnSpc>
              <a:spcBef>
                <a:spcPts val="2637"/>
              </a:spcBef>
              <a:buSzPct val="100000"/>
              <a:buChar char="•"/>
            </a:pPr>
            <a:r>
              <a:rPr lang="en-US" sz="1890" b="1" kern="0" spc="189" dirty="0">
                <a:solidFill>
                  <a:srgbClr val="FFFFFF">
                    <a:alpha val="80000"/>
                  </a:srgbClr>
                </a:solidFill>
                <a:latin typeface="Roboto" pitchFamily="34" charset="0"/>
                <a:ea typeface="Roboto" pitchFamily="34" charset="-122"/>
                <a:cs typeface="Roboto" pitchFamily="34" charset="-120"/>
              </a:rPr>
              <a:t>AI PROCESSES &amp; PREDICTS GROWTH PATTERNS</a:t>
            </a:r>
          </a:p>
          <a:p>
            <a:pPr lvl="1" algn="l">
              <a:lnSpc>
                <a:spcPts val="2082"/>
              </a:lnSpc>
              <a:spcBef>
                <a:spcPts val="304"/>
              </a:spcBef>
              <a:buNone/>
            </a:pPr>
            <a:r>
              <a:rPr lang="en-US" sz="1466" kern="0" spc="29" dirty="0">
                <a:solidFill>
                  <a:srgbClr val="FFFFFF">
                    <a:alpha val="80000"/>
                  </a:srgbClr>
                </a:solidFill>
                <a:latin typeface="Roboto Slab" pitchFamily="34" charset="0"/>
                <a:ea typeface="Roboto Slab" pitchFamily="34" charset="-122"/>
                <a:cs typeface="Roboto Slab" pitchFamily="34" charset="-120"/>
              </a:rPr>
              <a:t>The system's AI and machine learning models analyze the provided data, along with satellite imagery and other relevant information, to predict the current and future growth stages of the potato crop. This includes identifying potential issues like nutrient deficiencies or disease outbreaks.</a:t>
            </a:r>
            <a:endParaRPr lang="en-US" dirty="0"/>
          </a:p>
        </p:txBody>
      </p:sp>
      <p:sp>
        <p:nvSpPr>
          <p:cNvPr id="5" name="Object 4"/>
          <p:cNvSpPr/>
          <p:nvPr/>
        </p:nvSpPr>
        <p:spPr>
          <a:xfrm>
            <a:off x="6284928" y="1764809"/>
            <a:ext cx="5446938" cy="2800840"/>
          </a:xfrm>
          <a:prstGeom prst="rect">
            <a:avLst/>
          </a:prstGeom>
          <a:noFill/>
        </p:spPr>
        <p:txBody>
          <a:bodyPr wrap="square" lIns="0" tIns="0" rIns="0" bIns="0" rtlCol="0" anchor="t"/>
          <a:lstStyle/>
          <a:p>
            <a:pPr marL="242900" indent="-242900" algn="l">
              <a:lnSpc>
                <a:spcPts val="2549"/>
              </a:lnSpc>
              <a:buSzPct val="100000"/>
              <a:buChar char="•"/>
            </a:pPr>
            <a:r>
              <a:rPr lang="en-US" sz="1890" b="1" kern="0" spc="189" dirty="0">
                <a:solidFill>
                  <a:srgbClr val="FFFFFF">
                    <a:alpha val="80000"/>
                  </a:srgbClr>
                </a:solidFill>
                <a:latin typeface="Roboto" pitchFamily="34" charset="0"/>
                <a:ea typeface="Roboto" pitchFamily="34" charset="-122"/>
                <a:cs typeface="Roboto" pitchFamily="34" charset="-120"/>
              </a:rPr>
              <a:t>FARMER RECEIVES ACTIONABLE INSIGHTS</a:t>
            </a:r>
          </a:p>
          <a:p>
            <a:pPr lvl="1" algn="l">
              <a:lnSpc>
                <a:spcPts val="2082"/>
              </a:lnSpc>
              <a:spcBef>
                <a:spcPts val="304"/>
              </a:spcBef>
              <a:buNone/>
            </a:pPr>
            <a:r>
              <a:rPr lang="en-US" sz="1466" kern="0" spc="29" dirty="0">
                <a:solidFill>
                  <a:srgbClr val="FFFFFF">
                    <a:alpha val="80000"/>
                  </a:srgbClr>
                </a:solidFill>
                <a:latin typeface="Roboto Slab" pitchFamily="34" charset="0"/>
                <a:ea typeface="Roboto Slab" pitchFamily="34" charset="-122"/>
                <a:cs typeface="Roboto Slab" pitchFamily="34" charset="-120"/>
              </a:rPr>
              <a:t>Based on the AI's predictions and analysis, the system generates a detailed report for the farmer. This report includes a growth stage classification, a nutrient health heatmap, and precise, localized recommendations for irrigation, fertilization, and other management practices. The farmer can then apply these insights to optimize their crop production.</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6" y="912160"/>
            <a:ext cx="390427" cy="38090"/>
          </a:xfrm>
          <a:prstGeom prst="rect">
            <a:avLst/>
          </a:prstGeom>
        </p:spPr>
      </p:pic>
      <p:sp>
        <p:nvSpPr>
          <p:cNvPr id="3" name="Object 2"/>
          <p:cNvSpPr/>
          <p:nvPr/>
        </p:nvSpPr>
        <p:spPr>
          <a:xfrm>
            <a:off x="476131" y="399652"/>
            <a:ext cx="12188952" cy="365059"/>
          </a:xfrm>
          <a:prstGeom prst="rect">
            <a:avLst/>
          </a:prstGeom>
          <a:noFill/>
        </p:spPr>
        <p:txBody>
          <a:bodyPr wrap="square" lIns="0" tIns="0" rIns="0" bIns="0" rtlCol="0" anchor="t"/>
          <a:lstStyle/>
          <a:p>
            <a:pPr algn="l">
              <a:lnSpc>
                <a:spcPts val="2876"/>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Future Scope</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2673" y="2273971"/>
            <a:ext cx="952262" cy="799900"/>
          </a:xfrm>
          <a:prstGeom prst="rect">
            <a:avLst/>
          </a:prstGeom>
        </p:spPr>
      </p:pic>
      <p:sp>
        <p:nvSpPr>
          <p:cNvPr id="5" name="Object 4"/>
          <p:cNvSpPr/>
          <p:nvPr/>
        </p:nvSpPr>
        <p:spPr>
          <a:xfrm>
            <a:off x="362336" y="3517566"/>
            <a:ext cx="3655733"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INTEGRATION WITH IOT SENSORS</a:t>
            </a:r>
            <a:endParaRPr lang="en-US" dirty="0"/>
          </a:p>
        </p:txBody>
      </p:sp>
      <p:sp>
        <p:nvSpPr>
          <p:cNvPr id="6" name="Object 5"/>
          <p:cNvSpPr/>
          <p:nvPr/>
        </p:nvSpPr>
        <p:spPr>
          <a:xfrm>
            <a:off x="362336" y="3808676"/>
            <a:ext cx="3655733" cy="91923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Connect the system with real-time IoT sensors to monitor environmental factors and provide even more accurate, up-to-the-minute recommendations.</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4337" y="2273971"/>
            <a:ext cx="580880" cy="895126"/>
          </a:xfrm>
          <a:prstGeom prst="rect">
            <a:avLst/>
          </a:prstGeom>
        </p:spPr>
      </p:pic>
      <p:sp>
        <p:nvSpPr>
          <p:cNvPr id="8" name="Object 7"/>
          <p:cNvSpPr/>
          <p:nvPr/>
        </p:nvSpPr>
        <p:spPr>
          <a:xfrm>
            <a:off x="4219472" y="3517566"/>
            <a:ext cx="3750007"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REAL-TIME MOBILE APP FOR FARMERS</a:t>
            </a:r>
            <a:endParaRPr lang="en-US" dirty="0"/>
          </a:p>
        </p:txBody>
      </p:sp>
      <p:sp>
        <p:nvSpPr>
          <p:cNvPr id="9" name="Object 8"/>
          <p:cNvSpPr/>
          <p:nvPr/>
        </p:nvSpPr>
        <p:spPr>
          <a:xfrm>
            <a:off x="4219472" y="3808676"/>
            <a:ext cx="3750007" cy="91923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Develop a user-friendly mobile application that allows farmers to access growth predictions, disease alerts, and recommendations on the go.</a:t>
            </a:r>
            <a:endParaRPr lang="en-US" dirty="0"/>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0056" y="2352087"/>
            <a:ext cx="942739" cy="695151"/>
          </a:xfrm>
          <a:prstGeom prst="rect">
            <a:avLst/>
          </a:prstGeom>
        </p:spPr>
      </p:pic>
      <p:sp>
        <p:nvSpPr>
          <p:cNvPr id="11" name="Object 10"/>
          <p:cNvSpPr/>
          <p:nvPr/>
        </p:nvSpPr>
        <p:spPr>
          <a:xfrm>
            <a:off x="8176120" y="3517566"/>
            <a:ext cx="3645258"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EXPANSION TO OTHER CROPS</a:t>
            </a:r>
            <a:endParaRPr lang="en-US" dirty="0"/>
          </a:p>
        </p:txBody>
      </p:sp>
      <p:sp>
        <p:nvSpPr>
          <p:cNvPr id="12" name="Object 11"/>
          <p:cNvSpPr/>
          <p:nvPr/>
        </p:nvSpPr>
        <p:spPr>
          <a:xfrm>
            <a:off x="8176120" y="3808676"/>
            <a:ext cx="3645258" cy="91923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Adapt the AI models to work with various other important crops, expanding the reach and impact of the system beyond just potato farming.</a:t>
            </a:r>
            <a:endParaRPr lang="en-US" dirty="0"/>
          </a:p>
        </p:txBody>
      </p:sp>
      <p:sp>
        <p:nvSpPr>
          <p:cNvPr id="13" name="Object 12"/>
          <p:cNvSpPr/>
          <p:nvPr/>
        </p:nvSpPr>
        <p:spPr>
          <a:xfrm>
            <a:off x="0" y="5713571"/>
            <a:ext cx="12188952" cy="1142714"/>
          </a:xfrm>
          <a:prstGeom prst="rect">
            <a:avLst/>
          </a:prstGeom>
          <a:solidFill>
            <a:srgbClr val="DAE0C9"/>
          </a:solidFill>
        </p:spPr>
        <p:txBody>
          <a:bodyPr/>
          <a:lstStyle/>
          <a:p>
            <a:endParaRPr lang="en-IN"/>
          </a:p>
        </p:txBody>
      </p:sp>
      <p:sp>
        <p:nvSpPr>
          <p:cNvPr id="14" name="Object 13"/>
          <p:cNvSpPr/>
          <p:nvPr/>
        </p:nvSpPr>
        <p:spPr>
          <a:xfrm>
            <a:off x="438040" y="5947545"/>
            <a:ext cx="11312871" cy="687860"/>
          </a:xfrm>
          <a:prstGeom prst="rect">
            <a:avLst/>
          </a:prstGeom>
          <a:noFill/>
        </p:spPr>
        <p:txBody>
          <a:bodyPr wrap="square" lIns="0" tIns="0" rIns="0" bIns="0" rtlCol="0" anchor="ctr"/>
          <a:lstStyle/>
          <a:p>
            <a:pPr algn="ctr">
              <a:lnSpc>
                <a:spcPts val="1806"/>
              </a:lnSpc>
              <a:buNone/>
            </a:pPr>
            <a:r>
              <a:rPr lang="en-US" sz="1339" b="1" kern="0" spc="134" dirty="0">
                <a:solidFill>
                  <a:srgbClr val="000000">
                    <a:alpha val="80000"/>
                  </a:srgbClr>
                </a:solidFill>
                <a:latin typeface="Roboto" pitchFamily="34" charset="0"/>
                <a:ea typeface="Roboto" pitchFamily="34" charset="-122"/>
                <a:cs typeface="Roboto" pitchFamily="34" charset="-120"/>
              </a:rPr>
              <a:t>BY INTEGRATING IOT SENSORS, CREATING A REAL-TIME MOBILE APP, AND EXPANDING THE SYSTEM TO OTHER CROPS, THE AI-POWERED POTATO CROP GROWTH PREDICTION SOLUTION CAN BECOME AN EVEN MORE POWERFUL TOOL FOR REVOLUTIONIZING SUSTAINABLE AGRICULTURE AND ENSURING GLOBAL FOOD SECURITY.</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0C0C0C"/>
        </a:solidFill>
        <a:effectLst/>
      </p:bgPr>
    </p:bg>
    <p:spTree>
      <p:nvGrpSpPr>
        <p:cNvPr id="1" name=""/>
        <p:cNvGrpSpPr/>
        <p:nvPr/>
      </p:nvGrpSpPr>
      <p:grpSpPr>
        <a:xfrm>
          <a:off x="0" y="0"/>
          <a:ext cx="0" cy="0"/>
          <a:chOff x="0" y="0"/>
          <a:chExt cx="0" cy="0"/>
        </a:xfrm>
      </p:grpSpPr>
      <p:sp>
        <p:nvSpPr>
          <p:cNvPr id="2" name="Object 1"/>
          <p:cNvSpPr/>
          <p:nvPr/>
        </p:nvSpPr>
        <p:spPr>
          <a:xfrm>
            <a:off x="8117080" y="476131"/>
            <a:ext cx="3595741" cy="5904024"/>
          </a:xfrm>
          <a:prstGeom prst="rect">
            <a:avLst/>
          </a:prstGeom>
          <a:solidFill>
            <a:srgbClr val="5DA6B5"/>
          </a:solidFill>
        </p:spPr>
        <p:txBody>
          <a:bodyPr/>
          <a:lstStyle/>
          <a:p>
            <a:endParaRPr lang="en-IN"/>
          </a:p>
        </p:txBody>
      </p:sp>
      <p:pic>
        <p:nvPicPr>
          <p:cNvPr id="3" name="Object 2" descr="potato farm"/>
          <p:cNvPicPr>
            <a:picLocks noChangeAspect="1"/>
          </p:cNvPicPr>
          <p:nvPr/>
        </p:nvPicPr>
        <p:blipFill>
          <a:blip r:embed="rId3"/>
          <a:srcRect l="29699" r="29699"/>
          <a:stretch/>
        </p:blipFill>
        <p:spPr>
          <a:xfrm>
            <a:off x="8117080" y="476131"/>
            <a:ext cx="3595741" cy="5904024"/>
          </a:xfrm>
          <a:prstGeom prst="rect">
            <a:avLst/>
          </a:prstGeom>
        </p:spPr>
      </p:pic>
      <p:sp>
        <p:nvSpPr>
          <p:cNvPr id="4" name="Object 3"/>
          <p:cNvSpPr/>
          <p:nvPr/>
        </p:nvSpPr>
        <p:spPr>
          <a:xfrm>
            <a:off x="135697" y="2038584"/>
            <a:ext cx="7845686" cy="405604"/>
          </a:xfrm>
          <a:prstGeom prst="rect">
            <a:avLst/>
          </a:prstGeom>
          <a:noFill/>
        </p:spPr>
        <p:txBody>
          <a:bodyPr wrap="square" lIns="0" tIns="0" rIns="0" bIns="0" rtlCol="0" anchor="ctr"/>
          <a:lstStyle/>
          <a:p>
            <a:pPr algn="ctr">
              <a:lnSpc>
                <a:spcPts val="3195"/>
              </a:lnSpc>
              <a:buNone/>
            </a:pPr>
            <a:r>
              <a:rPr lang="en-US" sz="2813" kern="0" spc="113" dirty="0">
                <a:solidFill>
                  <a:srgbClr val="FFFFFF">
                    <a:alpha val="80000"/>
                  </a:srgbClr>
                </a:solidFill>
                <a:latin typeface="Roboto Slab" pitchFamily="34" charset="0"/>
                <a:ea typeface="Roboto Slab" pitchFamily="34" charset="-122"/>
                <a:cs typeface="Roboto Slab" pitchFamily="34" charset="-120"/>
              </a:rPr>
              <a:t>Conclusion</a:t>
            </a:r>
            <a:endParaRPr lang="en-US" dirty="0"/>
          </a:p>
        </p:txBody>
      </p:sp>
      <p:sp>
        <p:nvSpPr>
          <p:cNvPr id="5" name="Object 4"/>
          <p:cNvSpPr/>
          <p:nvPr/>
        </p:nvSpPr>
        <p:spPr>
          <a:xfrm>
            <a:off x="135697" y="2588888"/>
            <a:ext cx="7845686" cy="2206272"/>
          </a:xfrm>
          <a:prstGeom prst="rect">
            <a:avLst/>
          </a:prstGeom>
          <a:noFill/>
        </p:spPr>
        <p:txBody>
          <a:bodyPr wrap="square" lIns="0" tIns="0" rIns="0" bIns="0" rtlCol="0" anchor="ctr"/>
          <a:lstStyle/>
          <a:p>
            <a:pPr algn="ctr">
              <a:lnSpc>
                <a:spcPts val="2173"/>
              </a:lnSpc>
              <a:spcBef>
                <a:spcPts val="1117"/>
              </a:spcBef>
              <a:buNone/>
            </a:pPr>
            <a:r>
              <a:rPr lang="en-US" sz="1530" kern="0" spc="31" dirty="0">
                <a:solidFill>
                  <a:srgbClr val="FFFFFF">
                    <a:alpha val="80000"/>
                  </a:srgbClr>
                </a:solidFill>
                <a:latin typeface="Roboto Slab" pitchFamily="34" charset="0"/>
                <a:ea typeface="Roboto Slab" pitchFamily="34" charset="-122"/>
                <a:cs typeface="Roboto Slab" pitchFamily="34" charset="-120"/>
              </a:rPr>
              <a:t>AI has the potential to revolutionize potato farming by providing farmers with data-driven insights and optimizing resource management. The AI-Powered Potato Crop Growth Prediction system demonstrates how advanced technologies can help ensure food security and promote sustainable agriculture. By leveraging satellite imagery, machine learning, and precise recommendations, this solution can lead to higher yields, reduced costs, and improved soil health - ultimately contributing to a more resilient and efficient potato farming industry.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bg>
      <p:bgPr>
        <a:solidFill>
          <a:srgbClr val="0C0C0C"/>
        </a:solidFill>
        <a:effectLst/>
      </p:bgPr>
    </p:bg>
    <p:spTree>
      <p:nvGrpSpPr>
        <p:cNvPr id="1" name=""/>
        <p:cNvGrpSpPr/>
        <p:nvPr/>
      </p:nvGrpSpPr>
      <p:grpSpPr>
        <a:xfrm>
          <a:off x="0" y="0"/>
          <a:ext cx="0" cy="0"/>
          <a:chOff x="0" y="0"/>
          <a:chExt cx="0" cy="0"/>
        </a:xfrm>
      </p:grpSpPr>
      <p:sp>
        <p:nvSpPr>
          <p:cNvPr id="2" name="Object 1"/>
          <p:cNvSpPr/>
          <p:nvPr/>
        </p:nvSpPr>
        <p:spPr>
          <a:xfrm>
            <a:off x="133317" y="3000369"/>
            <a:ext cx="11922319" cy="405604"/>
          </a:xfrm>
          <a:prstGeom prst="rect">
            <a:avLst/>
          </a:prstGeom>
          <a:noFill/>
        </p:spPr>
        <p:txBody>
          <a:bodyPr wrap="square" lIns="0" tIns="0" rIns="0" bIns="0" rtlCol="0" anchor="ctr"/>
          <a:lstStyle/>
          <a:p>
            <a:pPr algn="ctr">
              <a:lnSpc>
                <a:spcPts val="3195"/>
              </a:lnSpc>
              <a:buNone/>
            </a:pPr>
            <a:r>
              <a:rPr lang="en-US" sz="2813" kern="0" spc="113" dirty="0">
                <a:solidFill>
                  <a:srgbClr val="FFFFFF">
                    <a:alpha val="80000"/>
                  </a:srgbClr>
                </a:solidFill>
                <a:latin typeface="Roboto Slab" pitchFamily="34" charset="0"/>
                <a:ea typeface="Roboto Slab" pitchFamily="34" charset="-122"/>
                <a:cs typeface="Roboto Slab" pitchFamily="34" charset="-120"/>
              </a:rPr>
              <a:t>AI-Powered Potato Crop Growth Prediction</a:t>
            </a:r>
            <a:endParaRPr lang="en-US" dirty="0"/>
          </a:p>
        </p:txBody>
      </p:sp>
      <p:sp>
        <p:nvSpPr>
          <p:cNvPr id="3" name="Object 2"/>
          <p:cNvSpPr/>
          <p:nvPr/>
        </p:nvSpPr>
        <p:spPr>
          <a:xfrm>
            <a:off x="133317" y="3550672"/>
            <a:ext cx="11922319" cy="275784"/>
          </a:xfrm>
          <a:prstGeom prst="rect">
            <a:avLst/>
          </a:prstGeom>
          <a:noFill/>
        </p:spPr>
        <p:txBody>
          <a:bodyPr wrap="square" lIns="0" tIns="0" rIns="0" bIns="0" rtlCol="0" anchor="ctr"/>
          <a:lstStyle/>
          <a:p>
            <a:pPr algn="ctr">
              <a:lnSpc>
                <a:spcPts val="2173"/>
              </a:lnSpc>
              <a:spcBef>
                <a:spcPts val="1117"/>
              </a:spcBef>
              <a:buNone/>
            </a:pPr>
            <a:r>
              <a:rPr lang="en-US" sz="1530" kern="0" spc="31" dirty="0">
                <a:solidFill>
                  <a:srgbClr val="FFFFFF">
                    <a:alpha val="80000"/>
                  </a:srgbClr>
                </a:solidFill>
                <a:latin typeface="Roboto Slab" pitchFamily="34" charset="0"/>
                <a:ea typeface="Roboto Slab" pitchFamily="34" charset="-122"/>
                <a:cs typeface="Roboto Slab" pitchFamily="34" charset="-120"/>
              </a:rPr>
              <a:t>A company that specializes in developing AI-powered solutions for optimizing potato crop management and yield.</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bg>
      <p:bgPr>
        <a:solidFill>
          <a:srgbClr val="0C0C0C"/>
        </a:solidFill>
        <a:effectLst/>
      </p:bgPr>
    </p:bg>
    <p:spTree>
      <p:nvGrpSpPr>
        <p:cNvPr id="1" name=""/>
        <p:cNvGrpSpPr/>
        <p:nvPr/>
      </p:nvGrpSpPr>
      <p:grpSpPr>
        <a:xfrm>
          <a:off x="0" y="0"/>
          <a:ext cx="0" cy="0"/>
          <a:chOff x="0" y="0"/>
          <a:chExt cx="0" cy="0"/>
        </a:xfrm>
      </p:grpSpPr>
      <p:sp>
        <p:nvSpPr>
          <p:cNvPr id="2" name="Object 1"/>
          <p:cNvSpPr/>
          <p:nvPr/>
        </p:nvSpPr>
        <p:spPr>
          <a:xfrm>
            <a:off x="6206843" y="476131"/>
            <a:ext cx="5505978" cy="5904024"/>
          </a:xfrm>
          <a:prstGeom prst="rect">
            <a:avLst/>
          </a:prstGeom>
          <a:solidFill>
            <a:srgbClr val="5DA6B5"/>
          </a:solidFill>
        </p:spPr>
        <p:txBody>
          <a:bodyPr/>
          <a:lstStyle/>
          <a:p>
            <a:endParaRPr lang="en-IN"/>
          </a:p>
        </p:txBody>
      </p:sp>
      <p:pic>
        <p:nvPicPr>
          <p:cNvPr id="3" name="Object 2" descr="potato farm aerial view"/>
          <p:cNvPicPr>
            <a:picLocks noChangeAspect="1"/>
          </p:cNvPicPr>
          <p:nvPr/>
        </p:nvPicPr>
        <p:blipFill>
          <a:blip r:embed="rId3"/>
          <a:srcRect l="20588" r="20588"/>
          <a:stretch/>
        </p:blipFill>
        <p:spPr>
          <a:xfrm>
            <a:off x="6206843" y="476131"/>
            <a:ext cx="5505978" cy="5904024"/>
          </a:xfrm>
          <a:prstGeom prst="rect">
            <a:avLst/>
          </a:prstGeom>
        </p:spPr>
      </p:pic>
      <p:sp>
        <p:nvSpPr>
          <p:cNvPr id="4" name="Object 3"/>
          <p:cNvSpPr/>
          <p:nvPr/>
        </p:nvSpPr>
        <p:spPr>
          <a:xfrm>
            <a:off x="222829" y="862839"/>
            <a:ext cx="5761184" cy="5125401"/>
          </a:xfrm>
          <a:prstGeom prst="rect">
            <a:avLst/>
          </a:prstGeom>
          <a:noFill/>
        </p:spPr>
        <p:txBody>
          <a:bodyPr wrap="square" lIns="0" tIns="0" rIns="0" bIns="0" rtlCol="0" anchor="ctr"/>
          <a:lstStyle/>
          <a:p>
            <a:pPr algn="ctr">
              <a:lnSpc>
                <a:spcPts val="2125"/>
              </a:lnSpc>
              <a:buNone/>
            </a:pPr>
            <a:r>
              <a:rPr lang="en-US" sz="1575" b="1" kern="0" spc="158" dirty="0">
                <a:solidFill>
                  <a:srgbClr val="FFFFFF">
                    <a:alpha val="80000"/>
                  </a:srgbClr>
                </a:solidFill>
                <a:latin typeface="Roboto" pitchFamily="34" charset="0"/>
                <a:ea typeface="Roboto" pitchFamily="34" charset="-122"/>
                <a:cs typeface="Roboto" pitchFamily="34" charset="-120"/>
              </a:rPr>
              <a:t>THE AI-POWERED POTATO CROP GROWTH PREDICTION SYSTEM IS A TRANSFORMATIVE SOLUTION THAT EMPOWERS FARMERS TO OPTIMIZE POTATO YIELDS, REDUCE COSTS, AND PROMOTE SUSTAINABLE AGRICULTURE. BY HARNESSING THE POWER OF SATELLITE DATA, MACHINE LEARNING, AND PRECISION RECOMMENDATIONS, THIS INNOVATIVE SYSTEM USHERS IN A NEW ERA OF DATA-DRIVEN DECISION-MAKING FOR THE POTATO FARMING INDUSTRY. WITH ITS ABILITY TO ACCURATELY PREDICT GROWTH STAGES, DETECT DISEASES EARLY, AND PROVIDE TAILORED RESOURCE MANAGEMENT INSIGHTS, THIS TECHNOLOGY HAS THE POTENTIAL TO REVOLUTIONIZE THE WAY FARMERS APPROACH POTATO CULTIVATION, ENSURING FOOD SECURITY AND ENVIRONMENTAL SUSTAINABILITY FOR GENERATIONS TO COME.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76131"/>
            <a:ext cx="4831777" cy="5904024"/>
          </a:xfrm>
          <a:prstGeom prst="rect">
            <a:avLst/>
          </a:prstGeom>
          <a:solidFill>
            <a:srgbClr val="5DA6B5"/>
          </a:solidFill>
        </p:spPr>
        <p:txBody>
          <a:bodyPr/>
          <a:lstStyle/>
          <a:p>
            <a:endParaRPr lang="en-IN"/>
          </a:p>
        </p:txBody>
      </p:sp>
      <p:pic>
        <p:nvPicPr>
          <p:cNvPr id="3" name="Object 2" descr="ai potato farming"/>
          <p:cNvPicPr>
            <a:picLocks noChangeAspect="1"/>
          </p:cNvPicPr>
          <p:nvPr/>
        </p:nvPicPr>
        <p:blipFill>
          <a:blip r:embed="rId3"/>
          <a:srcRect l="23102" r="23102"/>
          <a:stretch/>
        </p:blipFill>
        <p:spPr>
          <a:xfrm>
            <a:off x="476131" y="476131"/>
            <a:ext cx="4831777" cy="5904024"/>
          </a:xfrm>
          <a:prstGeom prst="rect">
            <a:avLst/>
          </a:prstGeom>
        </p:spPr>
      </p:pic>
      <p:sp>
        <p:nvSpPr>
          <p:cNvPr id="4" name="Object 3"/>
          <p:cNvSpPr/>
          <p:nvPr/>
        </p:nvSpPr>
        <p:spPr>
          <a:xfrm>
            <a:off x="6360566" y="2110004"/>
            <a:ext cx="4775727" cy="811208"/>
          </a:xfrm>
          <a:prstGeom prst="rect">
            <a:avLst/>
          </a:prstGeom>
          <a:noFill/>
        </p:spPr>
        <p:txBody>
          <a:bodyPr wrap="square" lIns="0" tIns="0" rIns="0" bIns="0" rtlCol="0" anchor="ctr"/>
          <a:lstStyle/>
          <a:p>
            <a:pPr algn="ctr">
              <a:lnSpc>
                <a:spcPts val="3195"/>
              </a:lnSpc>
              <a:buNone/>
            </a:pPr>
            <a:r>
              <a:rPr lang="en-US" sz="2813" kern="0" spc="113" dirty="0">
                <a:solidFill>
                  <a:srgbClr val="FFFFFF">
                    <a:alpha val="80000"/>
                  </a:srgbClr>
                </a:solidFill>
                <a:latin typeface="Roboto Slab" pitchFamily="34" charset="0"/>
                <a:ea typeface="Roboto Slab" pitchFamily="34" charset="-122"/>
                <a:cs typeface="Roboto Slab" pitchFamily="34" charset="-120"/>
              </a:rPr>
              <a:t>AI-Powered Potato Crop Growth Prediction</a:t>
            </a:r>
            <a:endParaRPr lang="en-US" dirty="0"/>
          </a:p>
        </p:txBody>
      </p:sp>
      <p:sp>
        <p:nvSpPr>
          <p:cNvPr id="5" name="Object 4"/>
          <p:cNvSpPr/>
          <p:nvPr/>
        </p:nvSpPr>
        <p:spPr>
          <a:xfrm>
            <a:off x="5516929" y="3065911"/>
            <a:ext cx="6463001" cy="1654704"/>
          </a:xfrm>
          <a:prstGeom prst="rect">
            <a:avLst/>
          </a:prstGeom>
          <a:noFill/>
        </p:spPr>
        <p:txBody>
          <a:bodyPr wrap="square" lIns="0" tIns="0" rIns="0" bIns="0" rtlCol="0" anchor="ctr"/>
          <a:lstStyle/>
          <a:p>
            <a:pPr algn="ctr">
              <a:lnSpc>
                <a:spcPts val="2173"/>
              </a:lnSpc>
              <a:spcBef>
                <a:spcPts val="1117"/>
              </a:spcBef>
              <a:buNone/>
            </a:pPr>
            <a:r>
              <a:rPr lang="en-US" sz="1530" kern="0" spc="31" dirty="0">
                <a:solidFill>
                  <a:srgbClr val="FFFFFF">
                    <a:alpha val="80000"/>
                  </a:srgbClr>
                </a:solidFill>
                <a:latin typeface="Roboto Slab" pitchFamily="34" charset="0"/>
                <a:ea typeface="Roboto Slab" pitchFamily="34" charset="-122"/>
                <a:cs typeface="Roboto Slab" pitchFamily="34" charset="-120"/>
              </a:rPr>
              <a:t>AI-powered technology is revolutionizing the way potato farmers approach crop management. By leveraging advanced machine learning algorithms and satellite imagery, this innovative system provides farmers with data-driven insights to optimize potato yield and improve overall crop health.</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12160"/>
            <a:ext cx="380905" cy="38090"/>
          </a:xfrm>
          <a:prstGeom prst="rect">
            <a:avLst/>
          </a:prstGeom>
        </p:spPr>
      </p:pic>
      <p:sp>
        <p:nvSpPr>
          <p:cNvPr id="3" name="Object 2"/>
          <p:cNvSpPr/>
          <p:nvPr/>
        </p:nvSpPr>
        <p:spPr>
          <a:xfrm>
            <a:off x="476131" y="399652"/>
            <a:ext cx="12188952" cy="365059"/>
          </a:xfrm>
          <a:prstGeom prst="rect">
            <a:avLst/>
          </a:prstGeom>
          <a:noFill/>
        </p:spPr>
        <p:txBody>
          <a:bodyPr wrap="square" lIns="0" tIns="0" rIns="0" bIns="0" rtlCol="0" anchor="t"/>
          <a:lstStyle/>
          <a:p>
            <a:pPr algn="l">
              <a:lnSpc>
                <a:spcPts val="2876"/>
              </a:lnSpc>
              <a:buNone/>
            </a:pPr>
            <a:r>
              <a:rPr lang="en-US" sz="2531" kern="0" spc="101" dirty="0">
                <a:solidFill>
                  <a:srgbClr val="000000">
                    <a:alpha val="80000"/>
                  </a:srgbClr>
                </a:solidFill>
                <a:latin typeface="Roboto Slab" pitchFamily="34" charset="0"/>
                <a:ea typeface="Roboto Slab" pitchFamily="34" charset="-122"/>
                <a:cs typeface="Roboto Slab" pitchFamily="34" charset="-120"/>
              </a:rPr>
              <a:t>Introduction</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8471" y="2240503"/>
            <a:ext cx="809423" cy="933217"/>
          </a:xfrm>
          <a:prstGeom prst="rect">
            <a:avLst/>
          </a:prstGeom>
        </p:spPr>
      </p:pic>
      <p:sp>
        <p:nvSpPr>
          <p:cNvPr id="5" name="Object 4"/>
          <p:cNvSpPr/>
          <p:nvPr/>
        </p:nvSpPr>
        <p:spPr>
          <a:xfrm>
            <a:off x="372811" y="3517566"/>
            <a:ext cx="3634784" cy="215747"/>
          </a:xfrm>
          <a:prstGeom prst="rect">
            <a:avLst/>
          </a:prstGeom>
          <a:noFill/>
        </p:spPr>
        <p:txBody>
          <a:bodyPr wrap="square" lIns="0" tIns="0" rIns="0" bIns="0" rtlCol="0" anchor="t"/>
          <a:lstStyle/>
          <a:p>
            <a:pPr algn="ctr">
              <a:lnSpc>
                <a:spcPts val="1700"/>
              </a:lnSpc>
              <a:buNone/>
            </a:pPr>
            <a:r>
              <a:rPr lang="en-US" sz="1260" b="1" kern="0" spc="126" dirty="0">
                <a:solidFill>
                  <a:srgbClr val="000000">
                    <a:alpha val="80000"/>
                  </a:srgbClr>
                </a:solidFill>
                <a:latin typeface="Roboto" pitchFamily="34" charset="0"/>
                <a:ea typeface="Roboto" pitchFamily="34" charset="-122"/>
                <a:cs typeface="Roboto" pitchFamily="34" charset="-120"/>
              </a:rPr>
              <a:t>POTATO: A GLOBAL STAPLE</a:t>
            </a:r>
            <a:endParaRPr lang="en-US" dirty="0"/>
          </a:p>
        </p:txBody>
      </p:sp>
      <p:sp>
        <p:nvSpPr>
          <p:cNvPr id="6" name="Object 5"/>
          <p:cNvSpPr/>
          <p:nvPr/>
        </p:nvSpPr>
        <p:spPr>
          <a:xfrm>
            <a:off x="372811" y="3808676"/>
            <a:ext cx="3634784" cy="91923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Potatoes are one of the world's most important food crops, providing essential carbohydrates, vitamins, and minerals to millions worldwide.</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9265" y="2385561"/>
            <a:ext cx="876081" cy="666583"/>
          </a:xfrm>
          <a:prstGeom prst="rect">
            <a:avLst/>
          </a:prstGeom>
        </p:spPr>
      </p:pic>
      <p:sp>
        <p:nvSpPr>
          <p:cNvPr id="8" name="Object 7"/>
          <p:cNvSpPr/>
          <p:nvPr/>
        </p:nvSpPr>
        <p:spPr>
          <a:xfrm>
            <a:off x="4219472" y="3517566"/>
            <a:ext cx="3750007" cy="215747"/>
          </a:xfrm>
          <a:prstGeom prst="rect">
            <a:avLst/>
          </a:prstGeom>
          <a:noFill/>
        </p:spPr>
        <p:txBody>
          <a:bodyPr wrap="square" lIns="0" tIns="0" rIns="0" bIns="0" rtlCol="0" anchor="t"/>
          <a:lstStyle/>
          <a:p>
            <a:pPr algn="ctr">
              <a:lnSpc>
                <a:spcPts val="1700"/>
              </a:lnSpc>
              <a:buNone/>
            </a:pPr>
            <a:r>
              <a:rPr lang="en-US" sz="1260" b="1" kern="0" spc="126" dirty="0">
                <a:solidFill>
                  <a:srgbClr val="000000">
                    <a:alpha val="80000"/>
                  </a:srgbClr>
                </a:solidFill>
                <a:latin typeface="Roboto" pitchFamily="34" charset="0"/>
                <a:ea typeface="Roboto" pitchFamily="34" charset="-122"/>
                <a:cs typeface="Roboto" pitchFamily="34" charset="-120"/>
              </a:rPr>
              <a:t>FARMING CHALLENGES</a:t>
            </a:r>
            <a:endParaRPr lang="en-US" dirty="0"/>
          </a:p>
        </p:txBody>
      </p:sp>
      <p:sp>
        <p:nvSpPr>
          <p:cNvPr id="9" name="Object 8"/>
          <p:cNvSpPr/>
          <p:nvPr/>
        </p:nvSpPr>
        <p:spPr>
          <a:xfrm>
            <a:off x="4219472" y="3808676"/>
            <a:ext cx="3750007" cy="91923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Potato farmers face numerous challenges, including climate change, soil degradation, and disease outbreaks, which can significantly impact crop yields.</a:t>
            </a:r>
            <a:endParaRPr lang="en-US" dirty="0"/>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63970" y="2262807"/>
            <a:ext cx="676106" cy="895126"/>
          </a:xfrm>
          <a:prstGeom prst="rect">
            <a:avLst/>
          </a:prstGeom>
        </p:spPr>
      </p:pic>
      <p:sp>
        <p:nvSpPr>
          <p:cNvPr id="11" name="Object 10"/>
          <p:cNvSpPr/>
          <p:nvPr/>
        </p:nvSpPr>
        <p:spPr>
          <a:xfrm>
            <a:off x="8118509" y="3517566"/>
            <a:ext cx="3760482" cy="215747"/>
          </a:xfrm>
          <a:prstGeom prst="rect">
            <a:avLst/>
          </a:prstGeom>
          <a:noFill/>
        </p:spPr>
        <p:txBody>
          <a:bodyPr wrap="square" lIns="0" tIns="0" rIns="0" bIns="0" rtlCol="0" anchor="t"/>
          <a:lstStyle/>
          <a:p>
            <a:pPr algn="ctr">
              <a:lnSpc>
                <a:spcPts val="1700"/>
              </a:lnSpc>
              <a:buNone/>
            </a:pPr>
            <a:r>
              <a:rPr lang="en-US" sz="1260" b="1" kern="0" spc="126" dirty="0">
                <a:solidFill>
                  <a:srgbClr val="000000">
                    <a:alpha val="80000"/>
                  </a:srgbClr>
                </a:solidFill>
                <a:latin typeface="Roboto" pitchFamily="34" charset="0"/>
                <a:ea typeface="Roboto" pitchFamily="34" charset="-122"/>
                <a:cs typeface="Roboto" pitchFamily="34" charset="-120"/>
              </a:rPr>
              <a:t>IMPORTANCE OF OPTIMIZATION</a:t>
            </a:r>
            <a:endParaRPr lang="en-US" dirty="0"/>
          </a:p>
        </p:txBody>
      </p:sp>
      <p:sp>
        <p:nvSpPr>
          <p:cNvPr id="12" name="Object 11"/>
          <p:cNvSpPr/>
          <p:nvPr/>
        </p:nvSpPr>
        <p:spPr>
          <a:xfrm>
            <a:off x="8118509" y="3808676"/>
            <a:ext cx="3760482" cy="689423"/>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Improving potato crop management is crucial to meet the growing global demand for food and ensure food security.</a:t>
            </a:r>
            <a:endParaRPr lang="en-US" dirty="0"/>
          </a:p>
        </p:txBody>
      </p:sp>
      <p:sp>
        <p:nvSpPr>
          <p:cNvPr id="13" name="Object 12"/>
          <p:cNvSpPr/>
          <p:nvPr/>
        </p:nvSpPr>
        <p:spPr>
          <a:xfrm>
            <a:off x="0" y="5713571"/>
            <a:ext cx="12188952" cy="1142714"/>
          </a:xfrm>
          <a:prstGeom prst="rect">
            <a:avLst/>
          </a:prstGeom>
          <a:solidFill>
            <a:srgbClr val="9BCBB9"/>
          </a:solidFill>
        </p:spPr>
        <p:txBody>
          <a:bodyPr/>
          <a:lstStyle/>
          <a:p>
            <a:endParaRPr lang="en-IN"/>
          </a:p>
        </p:txBody>
      </p:sp>
      <p:sp>
        <p:nvSpPr>
          <p:cNvPr id="14" name="Object 13"/>
          <p:cNvSpPr/>
          <p:nvPr/>
        </p:nvSpPr>
        <p:spPr>
          <a:xfrm>
            <a:off x="138078" y="6014575"/>
            <a:ext cx="11912796" cy="539516"/>
          </a:xfrm>
          <a:prstGeom prst="rect">
            <a:avLst/>
          </a:prstGeom>
          <a:noFill/>
        </p:spPr>
        <p:txBody>
          <a:bodyPr wrap="square" lIns="0" tIns="0" rIns="0" bIns="0" rtlCol="0" anchor="ctr"/>
          <a:lstStyle/>
          <a:p>
            <a:pPr algn="ctr">
              <a:lnSpc>
                <a:spcPts val="2125"/>
              </a:lnSpc>
              <a:buNone/>
            </a:pPr>
            <a:r>
              <a:rPr lang="en-US" sz="1575" b="1" kern="0" spc="158" dirty="0">
                <a:solidFill>
                  <a:srgbClr val="000000">
                    <a:alpha val="80000"/>
                  </a:srgbClr>
                </a:solidFill>
                <a:latin typeface="Roboto" pitchFamily="34" charset="0"/>
                <a:ea typeface="Roboto" pitchFamily="34" charset="-122"/>
                <a:cs typeface="Roboto" pitchFamily="34" charset="-120"/>
              </a:rPr>
              <a:t>BY ADDRESSING THE CHALLENGES FACED BY POTATO FARMERS, INNOVATIVE SOLUTIONS CAN HELP OPTIMIZE CROP YIELDS, ENHANCE SUSTAINABILITY, AND CONTRIBUTE TO GLOBAL FOOD SECURITY.</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C0C0C"/>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12160"/>
            <a:ext cx="380905" cy="47613"/>
          </a:xfrm>
          <a:prstGeom prst="rect">
            <a:avLst/>
          </a:prstGeom>
        </p:spPr>
      </p:pic>
      <p:sp>
        <p:nvSpPr>
          <p:cNvPr id="3" name="Object 2"/>
          <p:cNvSpPr/>
          <p:nvPr/>
        </p:nvSpPr>
        <p:spPr>
          <a:xfrm>
            <a:off x="476131" y="399652"/>
            <a:ext cx="12188952" cy="365059"/>
          </a:xfrm>
          <a:prstGeom prst="rect">
            <a:avLst/>
          </a:prstGeom>
          <a:noFill/>
        </p:spPr>
        <p:txBody>
          <a:bodyPr wrap="square" lIns="0" tIns="0" rIns="0" bIns="0" rtlCol="0" anchor="t"/>
          <a:lstStyle/>
          <a:p>
            <a:pPr algn="l">
              <a:lnSpc>
                <a:spcPts val="2876"/>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Problem Statement</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3613" y="2488082"/>
            <a:ext cx="971307" cy="676106"/>
          </a:xfrm>
          <a:prstGeom prst="rect">
            <a:avLst/>
          </a:prstGeom>
        </p:spPr>
      </p:pic>
      <p:sp>
        <p:nvSpPr>
          <p:cNvPr id="5" name="Object 4"/>
          <p:cNvSpPr/>
          <p:nvPr/>
        </p:nvSpPr>
        <p:spPr>
          <a:xfrm>
            <a:off x="372811" y="3608983"/>
            <a:ext cx="3634784"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TRADITIONAL FARMING LIMITATIONS</a:t>
            </a:r>
            <a:endParaRPr lang="en-US" dirty="0"/>
          </a:p>
        </p:txBody>
      </p:sp>
      <p:sp>
        <p:nvSpPr>
          <p:cNvPr id="6" name="Object 5"/>
          <p:cNvSpPr/>
          <p:nvPr/>
        </p:nvSpPr>
        <p:spPr>
          <a:xfrm>
            <a:off x="372811" y="3900093"/>
            <a:ext cx="3634784" cy="689423"/>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Reliance on manual observation, uniform resource application across fields, failing to account for specific zone needs</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8540" y="2354168"/>
            <a:ext cx="704674" cy="904649"/>
          </a:xfrm>
          <a:prstGeom prst="rect">
            <a:avLst/>
          </a:prstGeom>
        </p:spPr>
      </p:pic>
      <p:sp>
        <p:nvSpPr>
          <p:cNvPr id="8" name="Object 7"/>
          <p:cNvSpPr/>
          <p:nvPr/>
        </p:nvSpPr>
        <p:spPr>
          <a:xfrm>
            <a:off x="4250897" y="3608983"/>
            <a:ext cx="3687158" cy="431494"/>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LACK OF ACCURATE GROWTH PREDICTION</a:t>
            </a:r>
            <a:endParaRPr lang="en-US" dirty="0"/>
          </a:p>
        </p:txBody>
      </p:sp>
      <p:sp>
        <p:nvSpPr>
          <p:cNvPr id="9" name="Object 8"/>
          <p:cNvSpPr/>
          <p:nvPr/>
        </p:nvSpPr>
        <p:spPr>
          <a:xfrm>
            <a:off x="4250897" y="4115839"/>
            <a:ext cx="3687158" cy="459615"/>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Inability to precisely forecast crop growth stages and nutrient requirements</a:t>
            </a:r>
            <a:endParaRPr lang="en-US" dirty="0"/>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1218" y="2432925"/>
            <a:ext cx="933217" cy="752287"/>
          </a:xfrm>
          <a:prstGeom prst="rect">
            <a:avLst/>
          </a:prstGeom>
        </p:spPr>
      </p:pic>
      <p:sp>
        <p:nvSpPr>
          <p:cNvPr id="11" name="Object 10"/>
          <p:cNvSpPr/>
          <p:nvPr/>
        </p:nvSpPr>
        <p:spPr>
          <a:xfrm>
            <a:off x="8280869" y="3608983"/>
            <a:ext cx="3435761" cy="431494"/>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LOSS DUE TO LATE DISEASE DETECTION</a:t>
            </a:r>
            <a:endParaRPr lang="en-US" dirty="0"/>
          </a:p>
        </p:txBody>
      </p:sp>
      <p:sp>
        <p:nvSpPr>
          <p:cNvPr id="12" name="Object 11"/>
          <p:cNvSpPr/>
          <p:nvPr/>
        </p:nvSpPr>
        <p:spPr>
          <a:xfrm>
            <a:off x="8280869" y="4115839"/>
            <a:ext cx="3435761" cy="459615"/>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Delayed identification of crop diseases leading to decreased yields and quality</a:t>
            </a:r>
            <a:endParaRPr lang="en-US" dirty="0"/>
          </a:p>
        </p:txBody>
      </p:sp>
      <p:sp>
        <p:nvSpPr>
          <p:cNvPr id="13" name="Object 12"/>
          <p:cNvSpPr/>
          <p:nvPr/>
        </p:nvSpPr>
        <p:spPr>
          <a:xfrm>
            <a:off x="0" y="5713571"/>
            <a:ext cx="12188952" cy="1142714"/>
          </a:xfrm>
          <a:prstGeom prst="rect">
            <a:avLst/>
          </a:prstGeom>
          <a:solidFill>
            <a:srgbClr val="9BCBB9"/>
          </a:solidFill>
        </p:spPr>
        <p:txBody>
          <a:bodyPr/>
          <a:lstStyle/>
          <a:p>
            <a:endParaRPr lang="en-IN"/>
          </a:p>
        </p:txBody>
      </p:sp>
      <p:sp>
        <p:nvSpPr>
          <p:cNvPr id="14" name="Object 13"/>
          <p:cNvSpPr/>
          <p:nvPr/>
        </p:nvSpPr>
        <p:spPr>
          <a:xfrm>
            <a:off x="1391255" y="5947545"/>
            <a:ext cx="9406443" cy="687860"/>
          </a:xfrm>
          <a:prstGeom prst="rect">
            <a:avLst/>
          </a:prstGeom>
          <a:noFill/>
        </p:spPr>
        <p:txBody>
          <a:bodyPr wrap="square" lIns="0" tIns="0" rIns="0" bIns="0" rtlCol="0" anchor="ctr"/>
          <a:lstStyle/>
          <a:p>
            <a:pPr algn="ctr">
              <a:lnSpc>
                <a:spcPts val="1806"/>
              </a:lnSpc>
              <a:buNone/>
            </a:pPr>
            <a:r>
              <a:rPr lang="en-US" sz="1339" b="1" kern="0" spc="134" dirty="0">
                <a:solidFill>
                  <a:srgbClr val="000000">
                    <a:alpha val="80000"/>
                  </a:srgbClr>
                </a:solidFill>
                <a:latin typeface="Roboto" pitchFamily="34" charset="0"/>
                <a:ea typeface="Roboto" pitchFamily="34" charset="-122"/>
                <a:cs typeface="Roboto" pitchFamily="34" charset="-120"/>
              </a:rPr>
              <a:t>TRADITIONAL FARMING METHODS ARE OFTEN INEFFICIENT, LACKING THE PRECISION AND DATA-DRIVEN INSIGHTS NEEDED TO OPTIMIZE POTATO CROP MANAGEMENT AND MAXIMIZE YIELDS.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2" y="912160"/>
            <a:ext cx="380905" cy="38090"/>
          </a:xfrm>
          <a:prstGeom prst="rect">
            <a:avLst/>
          </a:prstGeom>
        </p:spPr>
      </p:pic>
      <p:sp>
        <p:nvSpPr>
          <p:cNvPr id="3" name="Object 2"/>
          <p:cNvSpPr/>
          <p:nvPr/>
        </p:nvSpPr>
        <p:spPr>
          <a:xfrm>
            <a:off x="476131" y="399652"/>
            <a:ext cx="12188952" cy="365059"/>
          </a:xfrm>
          <a:prstGeom prst="rect">
            <a:avLst/>
          </a:prstGeom>
          <a:noFill/>
        </p:spPr>
        <p:txBody>
          <a:bodyPr wrap="square" lIns="0" tIns="0" rIns="0" bIns="0" rtlCol="0" anchor="t"/>
          <a:lstStyle/>
          <a:p>
            <a:pPr algn="l">
              <a:lnSpc>
                <a:spcPts val="2876"/>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Objective of the Project</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8467" y="2343010"/>
            <a:ext cx="818945" cy="866558"/>
          </a:xfrm>
          <a:prstGeom prst="rect">
            <a:avLst/>
          </a:prstGeom>
        </p:spPr>
      </p:pic>
      <p:sp>
        <p:nvSpPr>
          <p:cNvPr id="5" name="Object 4"/>
          <p:cNvSpPr/>
          <p:nvPr/>
        </p:nvSpPr>
        <p:spPr>
          <a:xfrm>
            <a:off x="362336" y="3608983"/>
            <a:ext cx="3655733"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USE AI &amp; MACHINE LEARNING</a:t>
            </a:r>
            <a:endParaRPr lang="en-US" dirty="0"/>
          </a:p>
        </p:txBody>
      </p:sp>
      <p:sp>
        <p:nvSpPr>
          <p:cNvPr id="6" name="Object 5"/>
          <p:cNvSpPr/>
          <p:nvPr/>
        </p:nvSpPr>
        <p:spPr>
          <a:xfrm>
            <a:off x="362336" y="3900093"/>
            <a:ext cx="3655733" cy="459615"/>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Using Deep Learning models/</a:t>
            </a:r>
            <a:r>
              <a:rPr lang="en-US" sz="1275" kern="0" spc="26" dirty="0" err="1">
                <a:solidFill>
                  <a:srgbClr val="FFFFFF">
                    <a:alpha val="80000"/>
                  </a:srgbClr>
                </a:solidFill>
                <a:latin typeface="Roboto Slab" pitchFamily="34" charset="0"/>
                <a:ea typeface="Roboto Slab" pitchFamily="34" charset="-122"/>
                <a:cs typeface="Roboto Slab" pitchFamily="34" charset="-120"/>
              </a:rPr>
              <a:t>DeepCGM</a:t>
            </a:r>
            <a:r>
              <a:rPr lang="en-US" sz="1275" kern="0" spc="26" dirty="0">
                <a:solidFill>
                  <a:srgbClr val="FFFFFF">
                    <a:alpha val="80000"/>
                  </a:srgbClr>
                </a:solidFill>
                <a:latin typeface="Roboto Slab" pitchFamily="34" charset="0"/>
                <a:ea typeface="Roboto Slab" pitchFamily="34" charset="-122"/>
                <a:cs typeface="Roboto Slab" pitchFamily="34" charset="-120"/>
              </a:rPr>
              <a:t> to classify potato crop growth stages from Sentinel-2 satellite imagery. Leveraging NDVI &amp; NDRE indices to extract vegetation health patterns, feeding them into the AI model for accurate growth stage detection.</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8103" y="2465763"/>
            <a:ext cx="895126" cy="676106"/>
          </a:xfrm>
          <a:prstGeom prst="rect">
            <a:avLst/>
          </a:prstGeom>
        </p:spPr>
      </p:pic>
      <p:sp>
        <p:nvSpPr>
          <p:cNvPr id="8" name="Object 7"/>
          <p:cNvSpPr/>
          <p:nvPr/>
        </p:nvSpPr>
        <p:spPr>
          <a:xfrm>
            <a:off x="4224710" y="3608983"/>
            <a:ext cx="3739532"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PROVIDE DATA-DRIVEN INSIGHTS</a:t>
            </a:r>
            <a:endParaRPr lang="en-US" dirty="0"/>
          </a:p>
        </p:txBody>
      </p:sp>
      <p:sp>
        <p:nvSpPr>
          <p:cNvPr id="9" name="Object 8"/>
          <p:cNvSpPr/>
          <p:nvPr/>
        </p:nvSpPr>
        <p:spPr>
          <a:xfrm>
            <a:off x="4224709" y="3900093"/>
            <a:ext cx="4040447" cy="1826572"/>
          </a:xfrm>
          <a:prstGeom prst="rect">
            <a:avLst/>
          </a:prstGeom>
          <a:noFill/>
        </p:spPr>
        <p:txBody>
          <a:bodyPr wrap="square" lIns="0" tIns="0" rIns="0" bIns="0" rtlCol="0" anchor="t"/>
          <a:lstStyle/>
          <a:p>
            <a:pPr algn="ctr">
              <a:lnSpc>
                <a:spcPts val="1811"/>
              </a:lnSpc>
              <a:spcBef>
                <a:spcPts val="582"/>
              </a:spcBef>
              <a:buNone/>
            </a:pPr>
            <a:r>
              <a:rPr lang="en-US" sz="1280" dirty="0">
                <a:solidFill>
                  <a:schemeClr val="bg1"/>
                </a:solidFill>
                <a:latin typeface="Roboto" panose="02000000000000000000" pitchFamily="2" charset="0"/>
                <a:ea typeface="Roboto" panose="02000000000000000000" pitchFamily="2" charset="0"/>
                <a:cs typeface="Roboto" panose="02000000000000000000" pitchFamily="2" charset="0"/>
              </a:rPr>
              <a:t>Mapping nutrient health zones providing visual heatmaps to farmers, highlighting low fertility zones and high-stress regions for corrective actions. visual heatmaps to farmers, highlighting low fertility zones and high-stress regions for corrective actions</a:t>
            </a:r>
            <a:r>
              <a:rPr lang="en-US" sz="1280" dirty="0">
                <a:solidFill>
                  <a:schemeClr val="bg1"/>
                </a:solidFill>
              </a:rPr>
              <a:t>.</a:t>
            </a:r>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85426" y="2387649"/>
            <a:ext cx="1037965" cy="837990"/>
          </a:xfrm>
          <a:prstGeom prst="rect">
            <a:avLst/>
          </a:prstGeom>
        </p:spPr>
      </p:pic>
      <p:sp>
        <p:nvSpPr>
          <p:cNvPr id="11" name="Object 10"/>
          <p:cNvSpPr/>
          <p:nvPr/>
        </p:nvSpPr>
        <p:spPr>
          <a:xfrm>
            <a:off x="8265157" y="3608983"/>
            <a:ext cx="3467185"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OPTIMIZE POTATO YIELD</a:t>
            </a:r>
            <a:endParaRPr lang="en-US" dirty="0"/>
          </a:p>
        </p:txBody>
      </p:sp>
      <p:sp>
        <p:nvSpPr>
          <p:cNvPr id="12" name="Object 11"/>
          <p:cNvSpPr/>
          <p:nvPr/>
        </p:nvSpPr>
        <p:spPr>
          <a:xfrm>
            <a:off x="8580467" y="3940252"/>
            <a:ext cx="3467185" cy="459615"/>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Delivering stage-specific irrigation and fertilizer recommendations to ensure the right resource is applied at the right </a:t>
            </a:r>
            <a:r>
              <a:rPr lang="en-US" sz="1275" kern="0" spc="26" dirty="0" err="1">
                <a:solidFill>
                  <a:srgbClr val="FFFFFF">
                    <a:alpha val="80000"/>
                  </a:srgbClr>
                </a:solidFill>
                <a:latin typeface="Roboto Slab" pitchFamily="34" charset="0"/>
                <a:ea typeface="Roboto Slab" pitchFamily="34" charset="-122"/>
                <a:cs typeface="Roboto Slab" pitchFamily="34" charset="-120"/>
              </a:rPr>
              <a:t>time.Improving</a:t>
            </a:r>
            <a:r>
              <a:rPr lang="en-US" sz="1275" kern="0" spc="26" dirty="0">
                <a:solidFill>
                  <a:srgbClr val="FFFFFF">
                    <a:alpha val="80000"/>
                  </a:srgbClr>
                </a:solidFill>
                <a:latin typeface="Roboto Slab" pitchFamily="34" charset="0"/>
                <a:ea typeface="Roboto Slab" pitchFamily="34" charset="-122"/>
                <a:cs typeface="Roboto Slab" pitchFamily="34" charset="-120"/>
              </a:rPr>
              <a:t> soil health &amp; cost efficiency by reducing overuse of fertilizers and water</a:t>
            </a:r>
            <a:endParaRPr lang="en-US" dirty="0"/>
          </a:p>
        </p:txBody>
      </p:sp>
      <p:sp>
        <p:nvSpPr>
          <p:cNvPr id="13" name="Object 12"/>
          <p:cNvSpPr/>
          <p:nvPr/>
        </p:nvSpPr>
        <p:spPr>
          <a:xfrm>
            <a:off x="0" y="5713571"/>
            <a:ext cx="12188952" cy="1142714"/>
          </a:xfrm>
          <a:prstGeom prst="rect">
            <a:avLst/>
          </a:prstGeom>
          <a:solidFill>
            <a:srgbClr val="5DA6B5"/>
          </a:solidFill>
        </p:spPr>
        <p:txBody>
          <a:bodyPr/>
          <a:lstStyle/>
          <a:p>
            <a:endParaRPr lang="en-IN"/>
          </a:p>
        </p:txBody>
      </p:sp>
      <p:sp>
        <p:nvSpPr>
          <p:cNvPr id="14" name="Object 13"/>
          <p:cNvSpPr/>
          <p:nvPr/>
        </p:nvSpPr>
        <p:spPr>
          <a:xfrm>
            <a:off x="1443629" y="5947545"/>
            <a:ext cx="9301694" cy="687860"/>
          </a:xfrm>
          <a:prstGeom prst="rect">
            <a:avLst/>
          </a:prstGeom>
          <a:noFill/>
        </p:spPr>
        <p:txBody>
          <a:bodyPr wrap="square" lIns="0" tIns="0" rIns="0" bIns="0" rtlCol="0" anchor="ctr"/>
          <a:lstStyle/>
          <a:p>
            <a:pPr algn="ctr">
              <a:lnSpc>
                <a:spcPts val="1806"/>
              </a:lnSpc>
              <a:buNone/>
            </a:pPr>
            <a:r>
              <a:rPr lang="en-US" sz="1339" b="1" kern="0" spc="134" dirty="0">
                <a:solidFill>
                  <a:srgbClr val="FFFFFF">
                    <a:alpha val="80000"/>
                  </a:srgbClr>
                </a:solidFill>
                <a:latin typeface="Roboto" pitchFamily="34" charset="0"/>
                <a:ea typeface="Roboto" pitchFamily="34" charset="-122"/>
                <a:cs typeface="Roboto" pitchFamily="34" charset="-120"/>
              </a:rPr>
              <a:t>THE OVERARCHING OBJECTIVE OF THIS PROJECT IS TO EMPOWER POTATO FARMERS WITH AI-DRIVEN INSIGHTS THAT CAN OPTIMIZE CROP GROWTH, ENHANCE PRODUCTIVITY, AND ENSURE A MORE SUSTAINABLE AND RESILIENT AGRICULTURAL ECOSYSTEM.</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2" y="912160"/>
            <a:ext cx="380905" cy="38090"/>
          </a:xfrm>
          <a:prstGeom prst="rect">
            <a:avLst/>
          </a:prstGeom>
        </p:spPr>
      </p:pic>
      <p:sp>
        <p:nvSpPr>
          <p:cNvPr id="3" name="Object 2"/>
          <p:cNvSpPr/>
          <p:nvPr/>
        </p:nvSpPr>
        <p:spPr>
          <a:xfrm>
            <a:off x="476131" y="399652"/>
            <a:ext cx="12188952" cy="365059"/>
          </a:xfrm>
          <a:prstGeom prst="rect">
            <a:avLst/>
          </a:prstGeom>
          <a:noFill/>
        </p:spPr>
        <p:txBody>
          <a:bodyPr wrap="square" lIns="0" tIns="0" rIns="0" bIns="0" rtlCol="0" anchor="t"/>
          <a:lstStyle/>
          <a:p>
            <a:pPr algn="l">
              <a:lnSpc>
                <a:spcPts val="2876"/>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Methodology</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2" y="2385416"/>
            <a:ext cx="3875706" cy="1190327"/>
          </a:xfrm>
          <a:prstGeom prst="rect">
            <a:avLst/>
          </a:prstGeom>
        </p:spPr>
      </p:pic>
      <p:sp>
        <p:nvSpPr>
          <p:cNvPr id="5" name="Object 4"/>
          <p:cNvSpPr/>
          <p:nvPr/>
        </p:nvSpPr>
        <p:spPr>
          <a:xfrm>
            <a:off x="506287" y="2874789"/>
            <a:ext cx="3526516"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DATA COLLECTION</a:t>
            </a:r>
            <a:endParaRPr lang="en-US" dirty="0"/>
          </a:p>
        </p:txBody>
      </p:sp>
      <p:sp>
        <p:nvSpPr>
          <p:cNvPr id="6" name="Object 5"/>
          <p:cNvSpPr/>
          <p:nvPr/>
        </p:nvSpPr>
        <p:spPr>
          <a:xfrm>
            <a:off x="761810" y="3704745"/>
            <a:ext cx="3526516" cy="1378845"/>
          </a:xfrm>
          <a:prstGeom prst="rect">
            <a:avLst/>
          </a:prstGeom>
          <a:noFill/>
        </p:spPr>
        <p:txBody>
          <a:bodyPr wrap="square" lIns="0" tIns="0" rIns="0" bIns="0" rtlCol="0" anchor="t"/>
          <a:lstStyle/>
          <a:p>
            <a:pPr algn="l">
              <a:lnSpc>
                <a:spcPts val="1811"/>
              </a:lnSpc>
              <a:buNone/>
            </a:pPr>
            <a:r>
              <a:rPr lang="en-US" sz="1275" kern="0" spc="26" dirty="0">
                <a:solidFill>
                  <a:srgbClr val="FFFFFF">
                    <a:alpha val="80000"/>
                  </a:srgbClr>
                </a:solidFill>
                <a:latin typeface="Roboto Slab" pitchFamily="34" charset="0"/>
                <a:ea typeface="Roboto Slab" pitchFamily="34" charset="-122"/>
                <a:cs typeface="Roboto Slab" pitchFamily="34" charset="-120"/>
              </a:rPr>
              <a:t>The system collects Sentinel-2 satellite imagery, weather data, and soil information for the potato fields under analysis. This data serves as the foundation for the AI and machine learning models.</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58184" y="2385416"/>
            <a:ext cx="3875706" cy="1190327"/>
          </a:xfrm>
          <a:prstGeom prst="rect">
            <a:avLst/>
          </a:prstGeom>
        </p:spPr>
      </p:pic>
      <p:sp>
        <p:nvSpPr>
          <p:cNvPr id="8" name="Object 7"/>
          <p:cNvSpPr/>
          <p:nvPr/>
        </p:nvSpPr>
        <p:spPr>
          <a:xfrm>
            <a:off x="4488329" y="2874789"/>
            <a:ext cx="3212269"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AI &amp; ML MODELS</a:t>
            </a:r>
            <a:endParaRPr lang="en-US" dirty="0"/>
          </a:p>
        </p:txBody>
      </p:sp>
      <p:sp>
        <p:nvSpPr>
          <p:cNvPr id="9" name="Object 8"/>
          <p:cNvSpPr/>
          <p:nvPr/>
        </p:nvSpPr>
        <p:spPr>
          <a:xfrm>
            <a:off x="4443889" y="3704745"/>
            <a:ext cx="3526516" cy="459615"/>
          </a:xfrm>
          <a:prstGeom prst="rect">
            <a:avLst/>
          </a:prstGeom>
          <a:noFill/>
        </p:spPr>
        <p:txBody>
          <a:bodyPr wrap="square" lIns="0" tIns="0" rIns="0" bIns="0" rtlCol="0" anchor="t"/>
          <a:lstStyle/>
          <a:p>
            <a:pPr algn="l">
              <a:lnSpc>
                <a:spcPts val="1811"/>
              </a:lnSpc>
              <a:buNone/>
            </a:pPr>
            <a:r>
              <a:rPr lang="en-US" sz="1275" kern="0" spc="26" dirty="0">
                <a:solidFill>
                  <a:srgbClr val="FFFFFF">
                    <a:alpha val="80000"/>
                  </a:srgbClr>
                </a:solidFill>
                <a:latin typeface="Roboto Slab" pitchFamily="34" charset="0"/>
                <a:ea typeface="Roboto Slab" pitchFamily="34" charset="-122"/>
                <a:cs typeface="Roboto Slab" pitchFamily="34" charset="-120"/>
              </a:rPr>
              <a:t>The core of the system is the custom-built</a:t>
            </a:r>
            <a:endParaRPr lang="en-US" dirty="0"/>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241" y="2385416"/>
            <a:ext cx="3875706" cy="1190327"/>
          </a:xfrm>
          <a:prstGeom prst="rect">
            <a:avLst/>
          </a:prstGeom>
        </p:spPr>
      </p:pic>
      <p:sp>
        <p:nvSpPr>
          <p:cNvPr id="11" name="Object 10"/>
          <p:cNvSpPr/>
          <p:nvPr/>
        </p:nvSpPr>
        <p:spPr>
          <a:xfrm>
            <a:off x="8170408" y="2765279"/>
            <a:ext cx="3212269" cy="431494"/>
          </a:xfrm>
          <a:prstGeom prst="rect">
            <a:avLst/>
          </a:prstGeom>
          <a:noFill/>
        </p:spPr>
        <p:txBody>
          <a:bodyPr wrap="square" lIns="0" tIns="0" rIns="0" bIns="0" rtlCol="0" anchor="t"/>
          <a:lstStyle/>
          <a:p>
            <a:pPr algn="ctr">
              <a:lnSpc>
                <a:spcPts val="1700"/>
              </a:lnSpc>
              <a:buNone/>
            </a:pPr>
            <a:r>
              <a:rPr lang="en-US" sz="1260" b="1" kern="0" spc="126" dirty="0">
                <a:solidFill>
                  <a:srgbClr val="000000">
                    <a:alpha val="80000"/>
                  </a:srgbClr>
                </a:solidFill>
                <a:latin typeface="Roboto" pitchFamily="34" charset="0"/>
                <a:ea typeface="Roboto" pitchFamily="34" charset="-122"/>
                <a:cs typeface="Roboto" pitchFamily="34" charset="-120"/>
              </a:rPr>
              <a:t>OUTPUT: GROWTH PREDICTION + RECOMMENDATIONS</a:t>
            </a:r>
            <a:endParaRPr lang="en-US" dirty="0"/>
          </a:p>
        </p:txBody>
      </p:sp>
      <p:sp>
        <p:nvSpPr>
          <p:cNvPr id="12" name="Object 11"/>
          <p:cNvSpPr/>
          <p:nvPr/>
        </p:nvSpPr>
        <p:spPr>
          <a:xfrm>
            <a:off x="8125968" y="3704745"/>
            <a:ext cx="3526516" cy="1838461"/>
          </a:xfrm>
          <a:prstGeom prst="rect">
            <a:avLst/>
          </a:prstGeom>
          <a:noFill/>
        </p:spPr>
        <p:txBody>
          <a:bodyPr wrap="square" lIns="0" tIns="0" rIns="0" bIns="0" rtlCol="0" anchor="t"/>
          <a:lstStyle/>
          <a:p>
            <a:pPr algn="l">
              <a:lnSpc>
                <a:spcPts val="1811"/>
              </a:lnSpc>
              <a:buNone/>
            </a:pPr>
            <a:r>
              <a:rPr lang="en-US" sz="1275" kern="0" spc="26" dirty="0">
                <a:solidFill>
                  <a:srgbClr val="FFFFFF">
                    <a:alpha val="80000"/>
                  </a:srgbClr>
                </a:solidFill>
                <a:latin typeface="Roboto Slab" pitchFamily="34" charset="0"/>
                <a:ea typeface="Roboto Slab" pitchFamily="34" charset="-122"/>
                <a:cs typeface="Roboto Slab" pitchFamily="34" charset="-120"/>
              </a:rPr>
              <a:t>The AI model's outputs are fed into a rule-based engine that generates precise, localized recommendations for irrigation, fertilization, and other management decisions. This helps farmers apply the right resources at the right time and in the right locations to maximize yield.</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BADB5F-4C70-3022-115E-5BBF43A9E47C}"/>
              </a:ext>
            </a:extLst>
          </p:cNvPr>
          <p:cNvSpPr txBox="1"/>
          <p:nvPr/>
        </p:nvSpPr>
        <p:spPr>
          <a:xfrm>
            <a:off x="153312" y="169739"/>
            <a:ext cx="2922595" cy="369332"/>
          </a:xfrm>
          <a:prstGeom prst="rect">
            <a:avLst/>
          </a:prstGeom>
          <a:noFill/>
        </p:spPr>
        <p:txBody>
          <a:bodyPr wrap="none" rtlCol="0">
            <a:spAutoFit/>
          </a:bodyPr>
          <a:lstStyle/>
          <a:p>
            <a:r>
              <a:rPr lang="en-IN" b="1" dirty="0">
                <a:latin typeface="Aharoni" panose="02010803020104030203" pitchFamily="2" charset="-79"/>
                <a:cs typeface="Aharoni" panose="02010803020104030203" pitchFamily="2" charset="-79"/>
              </a:rPr>
              <a:t>Overall System Diagram:</a:t>
            </a:r>
          </a:p>
        </p:txBody>
      </p:sp>
      <p:pic>
        <p:nvPicPr>
          <p:cNvPr id="4" name="Picture 3" descr="A diagram of a flowchart&#10;&#10;AI-generated content may be incorrect.">
            <a:extLst>
              <a:ext uri="{FF2B5EF4-FFF2-40B4-BE49-F238E27FC236}">
                <a16:creationId xmlns:a16="http://schemas.microsoft.com/office/drawing/2014/main" id="{31CD3A23-DD54-DBC9-BCB0-D08BA3123368}"/>
              </a:ext>
            </a:extLst>
          </p:cNvPr>
          <p:cNvPicPr>
            <a:picLocks noChangeAspect="1"/>
          </p:cNvPicPr>
          <p:nvPr/>
        </p:nvPicPr>
        <p:blipFill>
          <a:blip r:embed="rId2"/>
          <a:stretch>
            <a:fillRect/>
          </a:stretch>
        </p:blipFill>
        <p:spPr>
          <a:xfrm>
            <a:off x="4391291" y="118604"/>
            <a:ext cx="4227314" cy="6858000"/>
          </a:xfrm>
          <a:prstGeom prst="rect">
            <a:avLst/>
          </a:prstGeom>
        </p:spPr>
      </p:pic>
    </p:spTree>
    <p:extLst>
      <p:ext uri="{BB962C8B-B14F-4D97-AF65-F5344CB8AC3E}">
        <p14:creationId xmlns:p14="http://schemas.microsoft.com/office/powerpoint/2010/main" val="298655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any&#10;&#10;AI-generated content may be incorrect.">
            <a:extLst>
              <a:ext uri="{FF2B5EF4-FFF2-40B4-BE49-F238E27FC236}">
                <a16:creationId xmlns:a16="http://schemas.microsoft.com/office/drawing/2014/main" id="{442407DD-5C71-2364-AF1E-ABB7D8869E47}"/>
              </a:ext>
            </a:extLst>
          </p:cNvPr>
          <p:cNvPicPr>
            <a:picLocks noChangeAspect="1"/>
          </p:cNvPicPr>
          <p:nvPr/>
        </p:nvPicPr>
        <p:blipFill>
          <a:blip r:embed="rId2"/>
          <a:stretch>
            <a:fillRect/>
          </a:stretch>
        </p:blipFill>
        <p:spPr>
          <a:xfrm>
            <a:off x="3218854" y="0"/>
            <a:ext cx="5754291" cy="6858000"/>
          </a:xfrm>
          <a:prstGeom prst="rect">
            <a:avLst/>
          </a:prstGeom>
        </p:spPr>
      </p:pic>
      <p:sp>
        <p:nvSpPr>
          <p:cNvPr id="4" name="TextBox 3">
            <a:extLst>
              <a:ext uri="{FF2B5EF4-FFF2-40B4-BE49-F238E27FC236}">
                <a16:creationId xmlns:a16="http://schemas.microsoft.com/office/drawing/2014/main" id="{86243BE8-56B1-38D0-EF4E-F613A61963F5}"/>
              </a:ext>
            </a:extLst>
          </p:cNvPr>
          <p:cNvSpPr txBox="1"/>
          <p:nvPr/>
        </p:nvSpPr>
        <p:spPr>
          <a:xfrm>
            <a:off x="328527" y="235444"/>
            <a:ext cx="1994457" cy="369332"/>
          </a:xfrm>
          <a:prstGeom prst="rect">
            <a:avLst/>
          </a:prstGeom>
          <a:noFill/>
        </p:spPr>
        <p:txBody>
          <a:bodyPr wrap="none" rtlCol="0">
            <a:spAutoFit/>
          </a:bodyPr>
          <a:lstStyle/>
          <a:p>
            <a:r>
              <a:rPr lang="en-IN" b="1" dirty="0"/>
              <a:t>MCLSTM MODEL:</a:t>
            </a:r>
          </a:p>
        </p:txBody>
      </p:sp>
    </p:spTree>
    <p:extLst>
      <p:ext uri="{BB962C8B-B14F-4D97-AF65-F5344CB8AC3E}">
        <p14:creationId xmlns:p14="http://schemas.microsoft.com/office/powerpoint/2010/main" val="3039734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2" y="912160"/>
            <a:ext cx="380905" cy="38090"/>
          </a:xfrm>
          <a:prstGeom prst="rect">
            <a:avLst/>
          </a:prstGeom>
        </p:spPr>
      </p:pic>
      <p:sp>
        <p:nvSpPr>
          <p:cNvPr id="3" name="Object 2"/>
          <p:cNvSpPr/>
          <p:nvPr/>
        </p:nvSpPr>
        <p:spPr>
          <a:xfrm>
            <a:off x="476131" y="399652"/>
            <a:ext cx="12188952" cy="365059"/>
          </a:xfrm>
          <a:prstGeom prst="rect">
            <a:avLst/>
          </a:prstGeom>
          <a:noFill/>
        </p:spPr>
        <p:txBody>
          <a:bodyPr wrap="square" lIns="0" tIns="0" rIns="0" bIns="0" rtlCol="0" anchor="t"/>
          <a:lstStyle/>
          <a:p>
            <a:pPr algn="l">
              <a:lnSpc>
                <a:spcPts val="2876"/>
              </a:lnSpc>
              <a:buNone/>
            </a:pPr>
            <a:r>
              <a:rPr lang="en-US" sz="2531" kern="0" spc="101" dirty="0">
                <a:solidFill>
                  <a:srgbClr val="000000">
                    <a:alpha val="80000"/>
                  </a:srgbClr>
                </a:solidFill>
                <a:latin typeface="Roboto Slab" pitchFamily="34" charset="0"/>
                <a:ea typeface="Roboto Slab" pitchFamily="34" charset="-122"/>
                <a:cs typeface="Roboto Slab" pitchFamily="34" charset="-120"/>
              </a:rPr>
              <a:t>Features of the System</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4203" y="2075633"/>
            <a:ext cx="990352" cy="799900"/>
          </a:xfrm>
          <a:prstGeom prst="rect">
            <a:avLst/>
          </a:prstGeom>
        </p:spPr>
      </p:pic>
      <p:sp>
        <p:nvSpPr>
          <p:cNvPr id="5" name="Object 4"/>
          <p:cNvSpPr/>
          <p:nvPr/>
        </p:nvSpPr>
        <p:spPr>
          <a:xfrm>
            <a:off x="476607" y="3308068"/>
            <a:ext cx="2451122" cy="215747"/>
          </a:xfrm>
          <a:prstGeom prst="rect">
            <a:avLst/>
          </a:prstGeom>
          <a:noFill/>
        </p:spPr>
        <p:txBody>
          <a:bodyPr wrap="square" lIns="0" tIns="0" rIns="0" bIns="0" rtlCol="0" anchor="t"/>
          <a:lstStyle/>
          <a:p>
            <a:pPr algn="ctr">
              <a:lnSpc>
                <a:spcPts val="1700"/>
              </a:lnSpc>
              <a:buNone/>
            </a:pPr>
            <a:r>
              <a:rPr lang="en-US" sz="1260" b="1" kern="0" spc="126" dirty="0">
                <a:solidFill>
                  <a:srgbClr val="000000">
                    <a:alpha val="80000"/>
                  </a:srgbClr>
                </a:solidFill>
                <a:latin typeface="Roboto" pitchFamily="34" charset="0"/>
                <a:ea typeface="Roboto" pitchFamily="34" charset="-122"/>
                <a:cs typeface="Roboto" pitchFamily="34" charset="-120"/>
              </a:rPr>
              <a:t>GROWTH PREDICTION</a:t>
            </a:r>
            <a:endParaRPr lang="en-US" dirty="0"/>
          </a:p>
        </p:txBody>
      </p:sp>
      <p:sp>
        <p:nvSpPr>
          <p:cNvPr id="6" name="Object 5"/>
          <p:cNvSpPr/>
          <p:nvPr/>
        </p:nvSpPr>
        <p:spPr>
          <a:xfrm>
            <a:off x="476607" y="3599178"/>
            <a:ext cx="2451122" cy="91923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Accurately forecast potato crop growth stages using advanced machine learning models</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6318" y="2109112"/>
            <a:ext cx="847513" cy="790377"/>
          </a:xfrm>
          <a:prstGeom prst="rect">
            <a:avLst/>
          </a:prstGeom>
        </p:spPr>
      </p:pic>
      <p:sp>
        <p:nvSpPr>
          <p:cNvPr id="8" name="Object 7"/>
          <p:cNvSpPr/>
          <p:nvPr/>
        </p:nvSpPr>
        <p:spPr>
          <a:xfrm>
            <a:off x="3383863" y="3308068"/>
            <a:ext cx="2493022" cy="215747"/>
          </a:xfrm>
          <a:prstGeom prst="rect">
            <a:avLst/>
          </a:prstGeom>
          <a:noFill/>
        </p:spPr>
        <p:txBody>
          <a:bodyPr wrap="square" lIns="0" tIns="0" rIns="0" bIns="0" rtlCol="0" anchor="t"/>
          <a:lstStyle/>
          <a:p>
            <a:pPr algn="ctr">
              <a:lnSpc>
                <a:spcPts val="1700"/>
              </a:lnSpc>
              <a:buNone/>
            </a:pPr>
            <a:r>
              <a:rPr lang="en-US" sz="1260" b="1" kern="0" spc="126" dirty="0">
                <a:solidFill>
                  <a:srgbClr val="000000">
                    <a:alpha val="80000"/>
                  </a:srgbClr>
                </a:solidFill>
                <a:latin typeface="Roboto" pitchFamily="34" charset="0"/>
                <a:ea typeface="Roboto" pitchFamily="34" charset="-122"/>
                <a:cs typeface="Roboto" pitchFamily="34" charset="-120"/>
              </a:rPr>
              <a:t>DISEASE DETECTION</a:t>
            </a:r>
            <a:endParaRPr lang="en-US" dirty="0"/>
          </a:p>
        </p:txBody>
      </p:sp>
      <p:sp>
        <p:nvSpPr>
          <p:cNvPr id="9" name="Object 8"/>
          <p:cNvSpPr/>
          <p:nvPr/>
        </p:nvSpPr>
        <p:spPr>
          <a:xfrm>
            <a:off x="3383863" y="3599178"/>
            <a:ext cx="2493022" cy="689423"/>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Leverage computer vision to identify early signs of crop diseases and pests</a:t>
            </a:r>
            <a:endParaRPr lang="en-US" dirty="0"/>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12632" y="2008675"/>
            <a:ext cx="704674" cy="990352"/>
          </a:xfrm>
          <a:prstGeom prst="rect">
            <a:avLst/>
          </a:prstGeom>
        </p:spPr>
      </p:pic>
      <p:sp>
        <p:nvSpPr>
          <p:cNvPr id="11" name="Object 10"/>
          <p:cNvSpPr/>
          <p:nvPr/>
        </p:nvSpPr>
        <p:spPr>
          <a:xfrm>
            <a:off x="6380155" y="3308068"/>
            <a:ext cx="2356848" cy="431494"/>
          </a:xfrm>
          <a:prstGeom prst="rect">
            <a:avLst/>
          </a:prstGeom>
          <a:noFill/>
        </p:spPr>
        <p:txBody>
          <a:bodyPr wrap="square" lIns="0" tIns="0" rIns="0" bIns="0" rtlCol="0" anchor="t"/>
          <a:lstStyle/>
          <a:p>
            <a:pPr algn="ctr">
              <a:lnSpc>
                <a:spcPts val="1700"/>
              </a:lnSpc>
              <a:buNone/>
            </a:pPr>
            <a:r>
              <a:rPr lang="en-US" sz="1260" b="1" kern="0" spc="126" dirty="0">
                <a:solidFill>
                  <a:srgbClr val="000000">
                    <a:alpha val="80000"/>
                  </a:srgbClr>
                </a:solidFill>
                <a:latin typeface="Roboto" pitchFamily="34" charset="0"/>
                <a:ea typeface="Roboto" pitchFamily="34" charset="-122"/>
                <a:cs typeface="Roboto" pitchFamily="34" charset="-120"/>
              </a:rPr>
              <a:t>SOIL &amp; WEATHER MONITORING</a:t>
            </a:r>
            <a:endParaRPr lang="en-US" dirty="0"/>
          </a:p>
        </p:txBody>
      </p:sp>
      <p:sp>
        <p:nvSpPr>
          <p:cNvPr id="12" name="Object 11"/>
          <p:cNvSpPr/>
          <p:nvPr/>
        </p:nvSpPr>
        <p:spPr>
          <a:xfrm>
            <a:off x="6380155" y="3814925"/>
            <a:ext cx="2356848" cy="91923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Integrate real-time data on soil health, temperature, precipitation, and other environmental factors</a:t>
            </a:r>
            <a:endParaRPr lang="en-US" dirty="0"/>
          </a:p>
        </p:txBody>
      </p:sp>
      <p:pic>
        <p:nvPicPr>
          <p:cNvPr id="13" name="Object 1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40414" y="2131433"/>
            <a:ext cx="904649" cy="742764"/>
          </a:xfrm>
          <a:prstGeom prst="rect">
            <a:avLst/>
          </a:prstGeom>
        </p:spPr>
      </p:pic>
      <p:sp>
        <p:nvSpPr>
          <p:cNvPr id="14" name="Object 13"/>
          <p:cNvSpPr/>
          <p:nvPr/>
        </p:nvSpPr>
        <p:spPr>
          <a:xfrm>
            <a:off x="9229798" y="3308068"/>
            <a:ext cx="2513971" cy="431494"/>
          </a:xfrm>
          <a:prstGeom prst="rect">
            <a:avLst/>
          </a:prstGeom>
          <a:noFill/>
        </p:spPr>
        <p:txBody>
          <a:bodyPr wrap="square" lIns="0" tIns="0" rIns="0" bIns="0" rtlCol="0" anchor="t"/>
          <a:lstStyle/>
          <a:p>
            <a:pPr algn="ctr">
              <a:lnSpc>
                <a:spcPts val="1700"/>
              </a:lnSpc>
              <a:buNone/>
            </a:pPr>
            <a:r>
              <a:rPr lang="en-US" sz="1260" b="1" kern="0" spc="126" dirty="0">
                <a:solidFill>
                  <a:srgbClr val="000000">
                    <a:alpha val="80000"/>
                  </a:srgbClr>
                </a:solidFill>
                <a:latin typeface="Roboto" pitchFamily="34" charset="0"/>
                <a:ea typeface="Roboto" pitchFamily="34" charset="-122"/>
                <a:cs typeface="Roboto" pitchFamily="34" charset="-120"/>
              </a:rPr>
              <a:t>SMART RECOMMENDATIONS</a:t>
            </a:r>
            <a:endParaRPr lang="en-US" dirty="0"/>
          </a:p>
        </p:txBody>
      </p:sp>
      <p:sp>
        <p:nvSpPr>
          <p:cNvPr id="15" name="Object 14"/>
          <p:cNvSpPr/>
          <p:nvPr/>
        </p:nvSpPr>
        <p:spPr>
          <a:xfrm>
            <a:off x="9229798" y="3814925"/>
            <a:ext cx="2513971" cy="1149038"/>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Provide tailored, data-driven suggestions for optimal irrigation, fertilization, and other crop management practices</a:t>
            </a:r>
            <a:endParaRPr lang="en-US" dirty="0"/>
          </a:p>
        </p:txBody>
      </p:sp>
      <p:sp>
        <p:nvSpPr>
          <p:cNvPr id="16" name="Object 15"/>
          <p:cNvSpPr/>
          <p:nvPr/>
        </p:nvSpPr>
        <p:spPr>
          <a:xfrm>
            <a:off x="0" y="5713571"/>
            <a:ext cx="12188952" cy="1142714"/>
          </a:xfrm>
          <a:prstGeom prst="rect">
            <a:avLst/>
          </a:prstGeom>
          <a:solidFill>
            <a:srgbClr val="DAE0C9"/>
          </a:solidFill>
        </p:spPr>
        <p:txBody>
          <a:bodyPr/>
          <a:lstStyle/>
          <a:p>
            <a:endParaRPr lang="en-IN"/>
          </a:p>
        </p:txBody>
      </p:sp>
      <p:sp>
        <p:nvSpPr>
          <p:cNvPr id="17" name="Object 16"/>
          <p:cNvSpPr/>
          <p:nvPr/>
        </p:nvSpPr>
        <p:spPr>
          <a:xfrm>
            <a:off x="-23807" y="6057055"/>
            <a:ext cx="12236565" cy="458574"/>
          </a:xfrm>
          <a:prstGeom prst="rect">
            <a:avLst/>
          </a:prstGeom>
          <a:noFill/>
        </p:spPr>
        <p:txBody>
          <a:bodyPr wrap="square" lIns="0" tIns="0" rIns="0" bIns="0" rtlCol="0" anchor="ctr"/>
          <a:lstStyle/>
          <a:p>
            <a:pPr algn="ctr">
              <a:lnSpc>
                <a:spcPts val="1806"/>
              </a:lnSpc>
              <a:buNone/>
            </a:pPr>
            <a:r>
              <a:rPr lang="en-US" sz="1339" b="1" kern="0" spc="134" dirty="0">
                <a:solidFill>
                  <a:srgbClr val="000000">
                    <a:alpha val="80000"/>
                  </a:srgbClr>
                </a:solidFill>
                <a:latin typeface="Roboto" pitchFamily="34" charset="0"/>
                <a:ea typeface="Roboto" pitchFamily="34" charset="-122"/>
                <a:cs typeface="Roboto" pitchFamily="34" charset="-120"/>
              </a:rPr>
              <a:t>BY COMBINING THESE POWERFUL FEATURES, THE AI-POWERED POTATO CROP GROWTH PREDICTION SYSTEM EMPOWERS FARMERS WITH THE INSIGHTS AND TOOLS THEY NEED TO OPTIMIZE THEIR OPERATIONS AND MAXIMIZE THEIR YIELDS.</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36</TotalTime>
  <Words>1112</Words>
  <Application>Microsoft Office PowerPoint</Application>
  <PresentationFormat>Widescreen</PresentationFormat>
  <Paragraphs>79</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Wingdings 3</vt:lpstr>
      <vt:lpstr>Roboto Slab</vt:lpstr>
      <vt:lpstr>Roboto</vt:lpstr>
      <vt:lpstr>Century Gothic</vt:lpstr>
      <vt:lpstr>Aharoni</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Potato Crop Growth Prediction</dc:title>
  <dc:subject>AI-Powered Potato Crop Growth Prediction</dc:subject>
  <dc:creator>Archismaan Kashyap 23BDS1138</dc:creator>
  <cp:lastModifiedBy>Archismaan Kashyap</cp:lastModifiedBy>
  <cp:revision>3</cp:revision>
  <dcterms:created xsi:type="dcterms:W3CDTF">2025-08-28T09:53:03Z</dcterms:created>
  <dcterms:modified xsi:type="dcterms:W3CDTF">2025-09-04T09:42:16Z</dcterms:modified>
</cp:coreProperties>
</file>